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868" r:id="rId2"/>
    <p:sldId id="1475" r:id="rId3"/>
    <p:sldId id="1476" r:id="rId4"/>
    <p:sldId id="1481" r:id="rId5"/>
    <p:sldId id="1477" r:id="rId6"/>
    <p:sldId id="1486" r:id="rId7"/>
    <p:sldId id="1482" r:id="rId8"/>
    <p:sldId id="1153" r:id="rId9"/>
  </p:sldIdLst>
  <p:sldSz cx="12192000" cy="6858000"/>
  <p:notesSz cx="9939338" cy="68072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>
          <p15:clr>
            <a:srgbClr val="A4A3A4"/>
          </p15:clr>
        </p15:guide>
        <p15:guide id="2" pos="40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昌勇 金" initials="昌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39D"/>
    <a:srgbClr val="003399"/>
    <a:srgbClr val="9933FF"/>
    <a:srgbClr val="00CC00"/>
    <a:srgbClr val="284E6E"/>
    <a:srgbClr val="305F86"/>
    <a:srgbClr val="FF3300"/>
    <a:srgbClr val="00CC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/>
    <p:restoredTop sz="92358" autoAdjust="0"/>
  </p:normalViewPr>
  <p:slideViewPr>
    <p:cSldViewPr snapToGrid="0" showGuides="1">
      <p:cViewPr varScale="1">
        <p:scale>
          <a:sx n="58" d="100"/>
          <a:sy n="58" d="100"/>
        </p:scale>
        <p:origin x="928" y="52"/>
      </p:cViewPr>
      <p:guideLst>
        <p:guide orient="horz" pos="2114"/>
        <p:guide pos="4061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 showFormatting="0">
    <p:cViewPr>
      <p:scale>
        <a:sx n="66" d="100"/>
        <a:sy n="66" d="100"/>
      </p:scale>
      <p:origin x="0" y="-4128"/>
    </p:cViewPr>
  </p:sorterViewPr>
  <p:notesViewPr>
    <p:cSldViewPr snapToGrid="0">
      <p:cViewPr varScale="1">
        <p:scale>
          <a:sx n="69" d="100"/>
          <a:sy n="69" d="100"/>
        </p:scale>
        <p:origin x="1036" y="56"/>
      </p:cViewPr>
      <p:guideLst/>
    </p:cSldViewPr>
  </p:notes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zgx\1-&#26631;&#20934;&#24037;&#20316;\6-&#26631;&#20934;&#22269;&#38469;&#21270;\1-WP29\4-IWG-EDR-DSSAD\20211214-IWG-16\reference\99-&#12304;&#35843;&#26597;&#38382;&#21367;&#12305;-&#27719;&#24635;&#34920;-M2M2-N2N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zgx\1-&#26631;&#20934;&#24037;&#20316;\6-&#26631;&#20934;&#22269;&#38469;&#21270;\1-WP29\4-IWG-EDR-DSSAD\20211214-IWG-16\reference\99-&#12304;&#35843;&#26597;&#38382;&#21367;&#12305;-&#27719;&#24635;&#34920;-M2M2-N2N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zgx\1-&#26631;&#20934;&#24037;&#20316;\6-&#26631;&#20934;&#22269;&#38469;&#21270;\1-WP29\4-IWG-EDR-DSSAD\20211214-IWG-16\reference\99-&#12304;&#35843;&#26597;&#38382;&#21367;&#12305;-&#27719;&#24635;&#34920;-M2M2-N2N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zgx\1-&#26631;&#20934;&#24037;&#20316;\6-&#26631;&#20934;&#22269;&#38469;&#21270;\1-WP29\4-IWG-EDR-DSSAD\20211214-IWG-16\reference\99-&#12304;&#35843;&#26597;&#38382;&#21367;&#12305;-&#27719;&#24635;&#34920;-M2M2-N2N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zgx\1-&#26631;&#20934;&#24037;&#20316;\6-&#26631;&#20934;&#22269;&#38469;&#21270;\1-WP29\4-IWG-EDR-DSSAD\20211214-IWG-16\reference\99-&#12304;&#35843;&#26597;&#38382;&#21367;&#12305;-&#27719;&#24635;&#34920;-M2M2-N2N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zgx\1-&#26631;&#20934;&#24037;&#20316;\6-&#26631;&#20934;&#22269;&#38469;&#21270;\1-WP29\4-IWG-EDR-DSSAD\20211214-IWG-16\reference\99-&#12304;&#35843;&#26597;&#38382;&#21367;&#12305;-&#27719;&#24635;&#34920;-M2M2-N2N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zgx\1-&#26631;&#20934;&#24037;&#20316;\6-&#26631;&#20934;&#22269;&#38469;&#21270;\1-WP29\4-IWG-EDR-DSSAD\20211214-IWG-16\reference\99-&#12304;&#35843;&#26597;&#38382;&#21367;&#12305;-&#27719;&#24635;&#34920;-M2M2-N2N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800" b="0" i="0" baseline="0">
                <a:effectLst/>
              </a:rPr>
              <a:t>The statistics of the traffic accident  in China*</a:t>
            </a:r>
            <a:endParaRPr lang="zh-CN" altLang="zh-CN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67-4DBA-AD0A-75318B1DC9F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67-4DBA-AD0A-75318B1DC9F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667-4DBA-AD0A-75318B1DC9F6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667-4DBA-AD0A-75318B1DC9F6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667-4DBA-AD0A-75318B1DC9F6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667-4DBA-AD0A-75318B1DC9F6}"/>
              </c:ext>
            </c:extLst>
          </c:dPt>
          <c:cat>
            <c:strRef>
              <c:f>Sheet1!$A$2:$A$7</c:f>
              <c:strCache>
                <c:ptCount val="6"/>
                <c:pt idx="0">
                  <c:v>passenger</c:v>
                </c:pt>
                <c:pt idx="1">
                  <c:v>truck</c:v>
                </c:pt>
                <c:pt idx="2">
                  <c:v>motorcycle</c:v>
                </c:pt>
                <c:pt idx="3">
                  <c:v>electric vehicle</c:v>
                </c:pt>
                <c:pt idx="4">
                  <c:v>school bus</c:v>
                </c:pt>
                <c:pt idx="5">
                  <c:v>bus and coach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0.49259999999999998</c:v>
                </c:pt>
                <c:pt idx="1">
                  <c:v>0.32040000000000002</c:v>
                </c:pt>
                <c:pt idx="2">
                  <c:v>0.13880000000000001</c:v>
                </c:pt>
                <c:pt idx="3">
                  <c:v>4.6100000000000002E-2</c:v>
                </c:pt>
                <c:pt idx="4">
                  <c:v>1E-3</c:v>
                </c:pt>
                <c:pt idx="5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667-4DBA-AD0A-75318B1DC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Configuration</a:t>
            </a:r>
            <a:r>
              <a:rPr lang="en-US" altLang="zh-CN" baseline="0"/>
              <a:t> statistics</a:t>
            </a:r>
            <a:endParaRPr lang="zh-CN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Sheet2!$A$18:$A$26</c:f>
              <c:strCache>
                <c:ptCount val="9"/>
                <c:pt idx="0">
                  <c:v>safety belt</c:v>
                </c:pt>
                <c:pt idx="1">
                  <c:v>CAN</c:v>
                </c:pt>
                <c:pt idx="2">
                  <c:v>accelerometer</c:v>
                </c:pt>
                <c:pt idx="3">
                  <c:v>ESC</c:v>
                </c:pt>
                <c:pt idx="4">
                  <c:v>CCS</c:v>
                </c:pt>
                <c:pt idx="5">
                  <c:v>air bag</c:v>
                </c:pt>
                <c:pt idx="6">
                  <c:v>AEB</c:v>
                </c:pt>
                <c:pt idx="7">
                  <c:v>ACC</c:v>
                </c:pt>
                <c:pt idx="8">
                  <c:v>DAMS</c:v>
                </c:pt>
              </c:strCache>
            </c:strRef>
          </c:cat>
          <c:val>
            <c:numRef>
              <c:f>Sheet2!$G$18:$G$26</c:f>
              <c:numCache>
                <c:formatCode>0%</c:formatCode>
                <c:ptCount val="9"/>
                <c:pt idx="0">
                  <c:v>1.0000013716311</c:v>
                </c:pt>
                <c:pt idx="1">
                  <c:v>1</c:v>
                </c:pt>
                <c:pt idx="2">
                  <c:v>0.35070549845760102</c:v>
                </c:pt>
                <c:pt idx="3">
                  <c:v>0.15882528025852499</c:v>
                </c:pt>
                <c:pt idx="4">
                  <c:v>9.9869832208367204E-2</c:v>
                </c:pt>
                <c:pt idx="5">
                  <c:v>3.4807882489620197E-2</c:v>
                </c:pt>
                <c:pt idx="6">
                  <c:v>2.06773388710653E-2</c:v>
                </c:pt>
                <c:pt idx="7">
                  <c:v>8.0542178342219196E-3</c:v>
                </c:pt>
                <c:pt idx="8">
                  <c:v>6.8787299793295203E-3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FF-48B6-A63C-6C387418F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2643295"/>
        <c:axId val="562635807"/>
      </c:barChart>
      <c:catAx>
        <c:axId val="562643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635807"/>
        <c:crosses val="autoZero"/>
        <c:auto val="1"/>
        <c:lblAlgn val="ctr"/>
        <c:lblOffset val="100"/>
        <c:noMultiLvlLbl val="0"/>
      </c:catAx>
      <c:valAx>
        <c:axId val="562635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643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Production Statistics (2020) </a:t>
            </a:r>
            <a:r>
              <a:rPr lang="zh-CN" altLang="en-US" dirty="0"/>
              <a:t>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1F-4D60-A213-B20CB898AE4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1F-4D60-A213-B20CB898AE47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1F-4D60-A213-B20CB898AE47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41F-4D60-A213-B20CB898AE47}"/>
              </c:ext>
            </c:extLst>
          </c:dPt>
          <c:cat>
            <c:strRef>
              <c:f>Sheet2!$B$16:$E$16</c:f>
              <c:strCache>
                <c:ptCount val="4"/>
                <c:pt idx="0">
                  <c:v>M2</c:v>
                </c:pt>
                <c:pt idx="1">
                  <c:v>M3</c:v>
                </c:pt>
                <c:pt idx="2">
                  <c:v>N2</c:v>
                </c:pt>
                <c:pt idx="3">
                  <c:v>N3</c:v>
                </c:pt>
              </c:strCache>
            </c:strRef>
          </c:cat>
          <c:val>
            <c:numRef>
              <c:f>Sheet2!$B$17:$E$17</c:f>
              <c:numCache>
                <c:formatCode>General</c:formatCode>
                <c:ptCount val="4"/>
                <c:pt idx="0">
                  <c:v>1.405</c:v>
                </c:pt>
                <c:pt idx="1">
                  <c:v>3.2570999999999999</c:v>
                </c:pt>
                <c:pt idx="2">
                  <c:v>31.4984</c:v>
                </c:pt>
                <c:pt idx="3">
                  <c:v>36.745399999999997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1F-4D60-A213-B20CB898A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922856517935198"/>
          <c:y val="0.30613371245261001"/>
          <c:w val="0.121542869641295"/>
          <c:h val="0.429977398658500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Sheet2!$B$32</c:f>
              <c:strCache>
                <c:ptCount val="1"/>
                <c:pt idx="0">
                  <c:v>M2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Sheet2!$A$33:$A$41</c:f>
              <c:strCache>
                <c:ptCount val="9"/>
                <c:pt idx="0">
                  <c:v>safety belt</c:v>
                </c:pt>
                <c:pt idx="1">
                  <c:v>CAN</c:v>
                </c:pt>
                <c:pt idx="2">
                  <c:v>air bag</c:v>
                </c:pt>
                <c:pt idx="3">
                  <c:v>ESC</c:v>
                </c:pt>
                <c:pt idx="4">
                  <c:v>CCS</c:v>
                </c:pt>
                <c:pt idx="5">
                  <c:v>AEB</c:v>
                </c:pt>
                <c:pt idx="6">
                  <c:v>ACC</c:v>
                </c:pt>
                <c:pt idx="7">
                  <c:v>LKA</c:v>
                </c:pt>
                <c:pt idx="8">
                  <c:v>BSIS/BSD</c:v>
                </c:pt>
              </c:strCache>
            </c:strRef>
          </c:cat>
          <c:val>
            <c:numRef>
              <c:f>Sheet2!$B$33:$B$41</c:f>
              <c:numCache>
                <c:formatCode>General</c:formatCode>
                <c:ptCount val="9"/>
                <c:pt idx="0">
                  <c:v>1.405</c:v>
                </c:pt>
                <c:pt idx="1">
                  <c:v>1.405</c:v>
                </c:pt>
                <c:pt idx="2">
                  <c:v>1.405</c:v>
                </c:pt>
                <c:pt idx="3">
                  <c:v>1.2949999999999999</c:v>
                </c:pt>
                <c:pt idx="4">
                  <c:v>9.1999999999999998E-2</c:v>
                </c:pt>
                <c:pt idx="5">
                  <c:v>1.46E-2</c:v>
                </c:pt>
                <c:pt idx="6">
                  <c:v>1.46E-2</c:v>
                </c:pt>
                <c:pt idx="7">
                  <c:v>1.46E-2</c:v>
                </c:pt>
                <c:pt idx="8">
                  <c:v>7.3000000000000001E-3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D4-43AB-BC43-2DF9381A7D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0802991"/>
        <c:axId val="680803823"/>
      </c:barChart>
      <c:catAx>
        <c:axId val="680802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803823"/>
        <c:crosses val="autoZero"/>
        <c:auto val="1"/>
        <c:lblAlgn val="ctr"/>
        <c:lblOffset val="100"/>
        <c:noMultiLvlLbl val="0"/>
      </c:catAx>
      <c:valAx>
        <c:axId val="680803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802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M3</a:t>
            </a:r>
            <a:endParaRPr lang="zh-CN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Sheet2!$A$48:$A$55</c:f>
              <c:strCache>
                <c:ptCount val="8"/>
                <c:pt idx="0">
                  <c:v>safety belt</c:v>
                </c:pt>
                <c:pt idx="1">
                  <c:v>CAN</c:v>
                </c:pt>
                <c:pt idx="2">
                  <c:v>ESC</c:v>
                </c:pt>
                <c:pt idx="3">
                  <c:v>accelerometer</c:v>
                </c:pt>
                <c:pt idx="4">
                  <c:v>CCS</c:v>
                </c:pt>
                <c:pt idx="5">
                  <c:v>DAMS</c:v>
                </c:pt>
                <c:pt idx="6">
                  <c:v>AEB</c:v>
                </c:pt>
                <c:pt idx="7">
                  <c:v>BSIS/BSD</c:v>
                </c:pt>
              </c:strCache>
            </c:strRef>
          </c:cat>
          <c:val>
            <c:numRef>
              <c:f>Sheet2!$C$48:$C$55</c:f>
              <c:numCache>
                <c:formatCode>General</c:formatCode>
                <c:ptCount val="8"/>
                <c:pt idx="0">
                  <c:v>3.2570999999999999</c:v>
                </c:pt>
                <c:pt idx="1">
                  <c:v>3.2570999999999999</c:v>
                </c:pt>
                <c:pt idx="2">
                  <c:v>2.5899000000000001</c:v>
                </c:pt>
                <c:pt idx="3">
                  <c:v>2.4022000000000001</c:v>
                </c:pt>
                <c:pt idx="4">
                  <c:v>0.51990000000000003</c:v>
                </c:pt>
                <c:pt idx="5">
                  <c:v>0.50149999999999995</c:v>
                </c:pt>
                <c:pt idx="6">
                  <c:v>0.46050000000000002</c:v>
                </c:pt>
                <c:pt idx="7">
                  <c:v>0.18770000000000001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4-4B3A-BA2B-EDA58843C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2639135"/>
        <c:axId val="562631231"/>
      </c:barChart>
      <c:catAx>
        <c:axId val="56263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631231"/>
        <c:crosses val="autoZero"/>
        <c:auto val="1"/>
        <c:lblAlgn val="ctr"/>
        <c:lblOffset val="100"/>
        <c:noMultiLvlLbl val="0"/>
      </c:catAx>
      <c:valAx>
        <c:axId val="562631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639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Sheet2!$E$79</c:f>
              <c:strCache>
                <c:ptCount val="1"/>
                <c:pt idx="0">
                  <c:v>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Sheet2!$A$80:$A$86</c:f>
              <c:strCache>
                <c:ptCount val="7"/>
                <c:pt idx="0">
                  <c:v>safety belt</c:v>
                </c:pt>
                <c:pt idx="1">
                  <c:v>CAN</c:v>
                </c:pt>
                <c:pt idx="2">
                  <c:v>accelerometer</c:v>
                </c:pt>
                <c:pt idx="3">
                  <c:v>ESC</c:v>
                </c:pt>
                <c:pt idx="4">
                  <c:v>CCS</c:v>
                </c:pt>
                <c:pt idx="5">
                  <c:v>AEB</c:v>
                </c:pt>
                <c:pt idx="6">
                  <c:v>ACC</c:v>
                </c:pt>
              </c:strCache>
            </c:strRef>
          </c:cat>
          <c:val>
            <c:numRef>
              <c:f>Sheet2!$E$80:$E$86</c:f>
              <c:numCache>
                <c:formatCode>General</c:formatCode>
                <c:ptCount val="7"/>
                <c:pt idx="0">
                  <c:v>36.745399999999997</c:v>
                </c:pt>
                <c:pt idx="1">
                  <c:v>36.745399999999997</c:v>
                </c:pt>
                <c:pt idx="2">
                  <c:v>23.1663</c:v>
                </c:pt>
                <c:pt idx="3">
                  <c:v>7.3391000000000002</c:v>
                </c:pt>
                <c:pt idx="4">
                  <c:v>6.5872000000000002</c:v>
                </c:pt>
                <c:pt idx="5">
                  <c:v>1.0324</c:v>
                </c:pt>
                <c:pt idx="6">
                  <c:v>0.57989999999999997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09-43A9-9336-0D7B7E0F7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2644959"/>
        <c:axId val="562639967"/>
      </c:barChart>
      <c:catAx>
        <c:axId val="562644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639967"/>
        <c:crosses val="autoZero"/>
        <c:auto val="1"/>
        <c:lblAlgn val="ctr"/>
        <c:lblOffset val="100"/>
        <c:noMultiLvlLbl val="0"/>
      </c:catAx>
      <c:valAx>
        <c:axId val="562639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644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Sheet2!$D$63</c:f>
              <c:strCache>
                <c:ptCount val="1"/>
                <c:pt idx="0">
                  <c:v>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Sheet2!$A$64:$A$67</c:f>
              <c:strCache>
                <c:ptCount val="4"/>
                <c:pt idx="0">
                  <c:v>safety belt</c:v>
                </c:pt>
                <c:pt idx="1">
                  <c:v>CAN</c:v>
                </c:pt>
                <c:pt idx="2">
                  <c:v>air bag</c:v>
                </c:pt>
                <c:pt idx="3">
                  <c:v>ESC</c:v>
                </c:pt>
              </c:strCache>
            </c:strRef>
          </c:cat>
          <c:val>
            <c:numRef>
              <c:f>Sheet2!$D$64:$D$67</c:f>
              <c:numCache>
                <c:formatCode>General</c:formatCode>
                <c:ptCount val="4"/>
                <c:pt idx="0">
                  <c:v>31.4985</c:v>
                </c:pt>
                <c:pt idx="1">
                  <c:v>31.4984</c:v>
                </c:pt>
                <c:pt idx="2">
                  <c:v>1.1327</c:v>
                </c:pt>
                <c:pt idx="3">
                  <c:v>0.3553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A8-4C07-A0EF-75839FB0F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1621295"/>
        <c:axId val="441615887"/>
      </c:barChart>
      <c:catAx>
        <c:axId val="441621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615887"/>
        <c:crosses val="autoZero"/>
        <c:auto val="1"/>
        <c:lblAlgn val="ctr"/>
        <c:lblOffset val="100"/>
        <c:noMultiLvlLbl val="0"/>
      </c:catAx>
      <c:valAx>
        <c:axId val="441615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621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30863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30863" y="6465888"/>
            <a:ext cx="4306888" cy="341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30863" y="6465888"/>
            <a:ext cx="4306888" cy="341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78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  <p:sp>
        <p:nvSpPr>
          <p:cNvPr id="378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30863" y="6465888"/>
            <a:ext cx="4306887" cy="341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16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rtlCol="0" anchor="t"/>
          <a:lstStyle/>
          <a:p>
            <a:pPr lvl="0" fontAlgn="base"/>
            <a:endParaRPr lang="en-US" altLang="zh-CN" strike="noStrike" noProof="1"/>
          </a:p>
        </p:txBody>
      </p:sp>
      <p:sp>
        <p:nvSpPr>
          <p:cNvPr id="399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30863" y="6465888"/>
            <a:ext cx="4306887" cy="341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16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rtlCol="0" anchor="t"/>
          <a:lstStyle/>
          <a:p>
            <a:pPr lvl="0" fontAlgn="base"/>
            <a:endParaRPr lang="en-US" altLang="zh-CN" sz="1200" strike="noStrike" kern="1200" noProof="1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9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30863" y="6465888"/>
            <a:ext cx="4306887" cy="341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16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trike="noStrike" noProof="1"/>
          </a:p>
        </p:txBody>
      </p:sp>
      <p:sp>
        <p:nvSpPr>
          <p:cNvPr id="399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30863" y="6465888"/>
            <a:ext cx="4306887" cy="341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16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rtlCol="0" anchor="t"/>
          <a:lstStyle/>
          <a:p>
            <a:pPr lvl="0" fontAlgn="base"/>
            <a:endParaRPr lang="en-US" altLang="zh-CN" strike="noStrike" noProof="1"/>
          </a:p>
        </p:txBody>
      </p:sp>
      <p:sp>
        <p:nvSpPr>
          <p:cNvPr id="399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30863" y="6465888"/>
            <a:ext cx="4306887" cy="341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16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rtlCol="0" anchor="t"/>
          <a:lstStyle/>
          <a:p>
            <a:pPr lvl="0" fontAlgn="base"/>
            <a:endParaRPr lang="en-US" altLang="zh-CN" strike="noStrike" noProof="1"/>
          </a:p>
        </p:txBody>
      </p:sp>
      <p:sp>
        <p:nvSpPr>
          <p:cNvPr id="399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30863" y="6465888"/>
            <a:ext cx="4306887" cy="341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16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trike="noStrike" noProof="1"/>
          </a:p>
        </p:txBody>
      </p:sp>
      <p:sp>
        <p:nvSpPr>
          <p:cNvPr id="399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630863" y="6465888"/>
            <a:ext cx="4306887" cy="3413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幻灯片图像占位符 1"/>
          <p:cNvSpPr>
            <a:spLocks noGrp="1" noRot="1" noChangeAspec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52226" name="文本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lIns="91440" tIns="45720" rIns="91440" bIns="45720" anchor="t" anchorCtr="0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正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462112" y="648845"/>
            <a:ext cx="11267777" cy="0"/>
          </a:xfrm>
          <a:prstGeom prst="line">
            <a:avLst/>
          </a:prstGeom>
          <a:ln>
            <a:solidFill>
              <a:srgbClr val="2543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 idx="4294967295"/>
          </p:nvPr>
        </p:nvSpPr>
        <p:spPr>
          <a:xfrm>
            <a:off x="0" y="1533525"/>
            <a:ext cx="12191999" cy="35877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introduction of </a:t>
            </a: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HVEDR</a:t>
            </a:r>
            <a:endParaRPr kumimoji="0" lang="zh-CN" altLang="en-US" sz="6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6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33800" y="5158960"/>
            <a:ext cx="1324402" cy="958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dirty="0">
                <a:latin typeface="Arial" panose="020B0604020202020204" pitchFamily="34" charset="0"/>
                <a:ea typeface="微软雅黑" panose="020B0503020204020204" pitchFamily="34" charset="-122"/>
              </a:rPr>
              <a:t>CATARC</a:t>
            </a:r>
          </a:p>
          <a:p>
            <a:pPr algn="ctr">
              <a:lnSpc>
                <a:spcPct val="150000"/>
              </a:lnSpc>
            </a:pPr>
            <a:r>
              <a:rPr lang="en-US" altLang="zh-CN" sz="2000" dirty="0">
                <a:latin typeface="Arial" panose="020B0604020202020204" pitchFamily="34" charset="0"/>
                <a:ea typeface="微软雅黑" panose="020B0503020204020204" pitchFamily="34" charset="-122"/>
              </a:rPr>
              <a:t>2022.1.31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 bwMode="auto">
          <a:xfrm>
            <a:off x="462111" y="64070"/>
            <a:ext cx="609797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Background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 bwMode="auto">
          <a:xfrm>
            <a:off x="462110" y="757030"/>
            <a:ext cx="11628289" cy="958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In the statistics, the proportion of the traffic accidents which the heavy vehicle involved is very high, especially the serious accidents.</a:t>
            </a:r>
          </a:p>
        </p:txBody>
      </p:sp>
      <p:sp>
        <p:nvSpPr>
          <p:cNvPr id="12" name="文本框 11"/>
          <p:cNvSpPr txBox="1"/>
          <p:nvPr/>
        </p:nvSpPr>
        <p:spPr bwMode="auto">
          <a:xfrm>
            <a:off x="264160" y="6280537"/>
            <a:ext cx="6096000" cy="3385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The period: 2016-2019</a:t>
            </a:r>
            <a:endParaRPr lang="zh-CN" altLang="en-US" sz="16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 bwMode="auto">
          <a:xfrm>
            <a:off x="7058659" y="1912807"/>
            <a:ext cx="3962399" cy="369332"/>
          </a:xfrm>
          <a:prstGeom prst="rect">
            <a:avLst/>
          </a:prstGeom>
          <a:solidFill>
            <a:srgbClr val="25439D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egoe UI" panose="020B0502040204020203" pitchFamily="34" charset="0"/>
              </a:rPr>
              <a:t>T</a:t>
            </a:r>
            <a:r>
              <a:rPr lang="en-US" altLang="zh-CN" b="1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he cause of the </a:t>
            </a:r>
            <a:r>
              <a:rPr lang="en-US" altLang="zh-CN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accident</a:t>
            </a:r>
            <a:endParaRPr lang="zh-CN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9039859" y="2512247"/>
            <a:ext cx="0" cy="3512633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 bwMode="auto">
          <a:xfrm>
            <a:off x="6620318" y="2557491"/>
            <a:ext cx="219783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000" b="0" i="0" dirty="0">
                <a:effectLst/>
                <a:latin typeface="Segoe UI" panose="020B0502040204020203" pitchFamily="34" charset="0"/>
              </a:rPr>
              <a:t>Human Factors</a:t>
            </a:r>
            <a:endParaRPr lang="zh-CN" altLang="en-US" sz="2000" dirty="0"/>
          </a:p>
        </p:txBody>
      </p:sp>
      <p:sp>
        <p:nvSpPr>
          <p:cNvPr id="19" name="文本框 18"/>
          <p:cNvSpPr txBox="1"/>
          <p:nvPr/>
        </p:nvSpPr>
        <p:spPr bwMode="auto">
          <a:xfrm>
            <a:off x="9342466" y="2557491"/>
            <a:ext cx="202446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0" i="0" dirty="0">
                <a:effectLst/>
                <a:latin typeface="Segoe UI" panose="020B0502040204020203" pitchFamily="34" charset="0"/>
              </a:rPr>
              <a:t>Vehicle Factors</a:t>
            </a:r>
            <a:endParaRPr lang="zh-CN" altLang="en-US" sz="2000" dirty="0"/>
          </a:p>
        </p:txBody>
      </p:sp>
      <p:sp>
        <p:nvSpPr>
          <p:cNvPr id="20" name="文本框 19"/>
          <p:cNvSpPr txBox="1"/>
          <p:nvPr/>
        </p:nvSpPr>
        <p:spPr bwMode="auto">
          <a:xfrm>
            <a:off x="6837682" y="3090367"/>
            <a:ext cx="2061207" cy="2540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0" i="0" dirty="0">
                <a:effectLst/>
                <a:latin typeface="Segoe UI" panose="020B0502040204020203" pitchFamily="34" charset="0"/>
              </a:rPr>
              <a:t>Speeding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0" i="0" dirty="0">
                <a:effectLst/>
                <a:latin typeface="Segoe UI" panose="020B0502040204020203" pitchFamily="34" charset="0"/>
              </a:rPr>
              <a:t>Overloaded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</a:rPr>
              <a:t>Failure to follow the rules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</a:rPr>
              <a:t>Drowsy driving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</a:rPr>
              <a:t>…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 bwMode="auto">
          <a:xfrm>
            <a:off x="9342466" y="3090367"/>
            <a:ext cx="2061207" cy="25405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</a:rPr>
              <a:t>Tire </a:t>
            </a:r>
            <a:endParaRPr lang="en-US" altLang="zh-CN" b="0" i="0" dirty="0">
              <a:effectLst/>
              <a:latin typeface="Segoe UI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</a:rPr>
              <a:t>Brake system</a:t>
            </a:r>
            <a:endParaRPr lang="en-US" altLang="zh-CN" b="0" i="0" dirty="0">
              <a:effectLst/>
              <a:latin typeface="Segoe UI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</a:rPr>
              <a:t>lighting and light-</a:t>
            </a:r>
            <a:r>
              <a:rPr lang="en-US" altLang="zh-CN" dirty="0" err="1">
                <a:latin typeface="Segoe UI" panose="020B0502040204020203" pitchFamily="34" charset="0"/>
              </a:rPr>
              <a:t>signalling</a:t>
            </a:r>
            <a:r>
              <a:rPr lang="en-US" altLang="zh-CN" dirty="0">
                <a:latin typeface="Segoe UI" panose="020B0502040204020203" pitchFamily="34" charset="0"/>
              </a:rPr>
              <a:t> devices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</a:rPr>
              <a:t>…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 bwMode="auto">
          <a:xfrm>
            <a:off x="873760" y="5087961"/>
            <a:ext cx="354584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</a:rPr>
              <a:t>Accident &gt; 30%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</a:rPr>
              <a:t>Vehicle &lt; 30% </a:t>
            </a:r>
          </a:p>
        </p:txBody>
      </p:sp>
      <p:graphicFrame>
        <p:nvGraphicFramePr>
          <p:cNvPr id="13" name="图表 12">
            <a:extLst>
              <a:ext uri="{FF2B5EF4-FFF2-40B4-BE49-F238E27FC236}">
                <a16:creationId xmlns:a16="http://schemas.microsoft.com/office/drawing/2014/main" id="{319B0317-53EA-458A-A964-AB38423AD7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262917"/>
              </p:ext>
            </p:extLst>
          </p:nvPr>
        </p:nvGraphicFramePr>
        <p:xfrm>
          <a:off x="264160" y="1912807"/>
          <a:ext cx="5664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85D904F4-15DB-48C7-9E36-756F73D4114E}"/>
              </a:ext>
            </a:extLst>
          </p:cNvPr>
          <p:cNvSpPr/>
          <p:nvPr/>
        </p:nvSpPr>
        <p:spPr bwMode="auto">
          <a:xfrm>
            <a:off x="5344160" y="2156950"/>
            <a:ext cx="3718560" cy="23987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600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 bwMode="auto">
          <a:xfrm>
            <a:off x="462111" y="64070"/>
            <a:ext cx="609797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Background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 bwMode="auto">
          <a:xfrm>
            <a:off x="386081" y="648845"/>
            <a:ext cx="11343809" cy="1508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00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The commercial bus and coach, heavy-duty truck, semi-trailer towing vehicle shall be equipped or used with the vehicle travelling data recorder which meet the national standard.*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GB 7258 — 2017 Technical specifications for safety of power-driven vehicles operating on roads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GB/T 19056</a:t>
            </a:r>
            <a:r>
              <a:rPr lang="zh-CN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zh-CN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2021 Vehicle travelling data recorder</a:t>
            </a:r>
          </a:p>
        </p:txBody>
      </p:sp>
      <p:sp>
        <p:nvSpPr>
          <p:cNvPr id="6" name="文本框 5"/>
          <p:cNvSpPr txBox="1"/>
          <p:nvPr/>
        </p:nvSpPr>
        <p:spPr bwMode="auto">
          <a:xfrm>
            <a:off x="462111" y="6292334"/>
            <a:ext cx="984012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zh-CN" b="0" i="0" dirty="0">
                <a:solidFill>
                  <a:schemeClr val="accent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Implementing Regulations of l</a:t>
            </a:r>
            <a:r>
              <a:rPr lang="zh-CN" altLang="en-US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 of the People's Republic of China on Road Traffic Safety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10" y="1567962"/>
            <a:ext cx="3439408" cy="227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查看源图像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5" b="28665"/>
          <a:stretch>
            <a:fillRect/>
          </a:stretch>
        </p:blipFill>
        <p:spPr bwMode="auto">
          <a:xfrm>
            <a:off x="779921" y="3761672"/>
            <a:ext cx="3006286" cy="115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85"/>
          <a:stretch>
            <a:fillRect/>
          </a:stretch>
        </p:blipFill>
        <p:spPr bwMode="auto">
          <a:xfrm>
            <a:off x="5502655" y="2364103"/>
            <a:ext cx="1570824" cy="8895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查看源图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704" y="2364102"/>
            <a:ext cx="1494420" cy="8964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查看源图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978" y="2364103"/>
            <a:ext cx="1105569" cy="711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564" y="3282550"/>
            <a:ext cx="1080000" cy="81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本框 16"/>
          <p:cNvSpPr txBox="1"/>
          <p:nvPr/>
        </p:nvSpPr>
        <p:spPr bwMode="auto">
          <a:xfrm>
            <a:off x="462111" y="4898516"/>
            <a:ext cx="10953077" cy="1420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Based on satellite positioning system technology, the dynamic supervision and monitoring system of operational vehicles (the National key operational vehicle Network joint control system) has been established.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655" y="3370365"/>
            <a:ext cx="1564993" cy="1043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查看源图像">
            <a:extLst>
              <a:ext uri="{FF2B5EF4-FFF2-40B4-BE49-F238E27FC236}">
                <a16:creationId xmlns:a16="http://schemas.microsoft.com/office/drawing/2014/main" id="{BA0381EA-CEE9-40A2-B37A-A238B7E172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34"/>
          <a:stretch/>
        </p:blipFill>
        <p:spPr bwMode="auto">
          <a:xfrm>
            <a:off x="7275703" y="3356671"/>
            <a:ext cx="1494421" cy="10567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对话气泡: 圆角矩形 10">
            <a:extLst>
              <a:ext uri="{FF2B5EF4-FFF2-40B4-BE49-F238E27FC236}">
                <a16:creationId xmlns:a16="http://schemas.microsoft.com/office/drawing/2014/main" id="{23E4C42C-37CC-43BC-929A-E65A9DD20885}"/>
              </a:ext>
            </a:extLst>
          </p:cNvPr>
          <p:cNvSpPr/>
          <p:nvPr/>
        </p:nvSpPr>
        <p:spPr bwMode="auto">
          <a:xfrm>
            <a:off x="9652000" y="2156950"/>
            <a:ext cx="2407920" cy="1823119"/>
          </a:xfrm>
          <a:prstGeom prst="wedgeRoundRectCallout">
            <a:avLst>
              <a:gd name="adj1" fmla="val -71749"/>
              <a:gd name="adj2" fmla="val -12273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Bus and coach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Vehicles for the carriage of dangerous goods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School bus</a:t>
            </a:r>
          </a:p>
          <a:p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Positioning</a:t>
            </a:r>
            <a:endParaRPr lang="zh-CN" altLang="en-US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 bwMode="auto">
          <a:xfrm>
            <a:off x="462111" y="64070"/>
            <a:ext cx="609797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Background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14" name="图表 13"/>
          <p:cNvGraphicFramePr/>
          <p:nvPr/>
        </p:nvGraphicFramePr>
        <p:xfrm>
          <a:off x="5638800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图表 15"/>
          <p:cNvGraphicFramePr/>
          <p:nvPr/>
        </p:nvGraphicFramePr>
        <p:xfrm>
          <a:off x="210150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图表 16"/>
          <p:cNvGraphicFramePr/>
          <p:nvPr/>
        </p:nvGraphicFramePr>
        <p:xfrm>
          <a:off x="124692" y="3900505"/>
          <a:ext cx="2812181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图表 17"/>
          <p:cNvGraphicFramePr>
            <a:graphicFrameLocks noChangeAspect="1"/>
          </p:cNvGraphicFramePr>
          <p:nvPr/>
        </p:nvGraphicFramePr>
        <p:xfrm>
          <a:off x="2976777" y="3900505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图表 19"/>
          <p:cNvGraphicFramePr>
            <a:graphicFrameLocks noChangeAspect="1"/>
          </p:cNvGraphicFramePr>
          <p:nvPr/>
        </p:nvGraphicFramePr>
        <p:xfrm>
          <a:off x="9056586" y="3900505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图表 20"/>
          <p:cNvGraphicFramePr>
            <a:graphicFrameLocks noChangeAspect="1"/>
          </p:cNvGraphicFramePr>
          <p:nvPr/>
        </p:nvGraphicFramePr>
        <p:xfrm>
          <a:off x="6016681" y="3900505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2" name="文本框 21"/>
          <p:cNvSpPr txBox="1"/>
          <p:nvPr/>
        </p:nvSpPr>
        <p:spPr bwMode="auto">
          <a:xfrm>
            <a:off x="134852" y="6311584"/>
            <a:ext cx="984012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*Sample:730,000, Total:3960,000</a:t>
            </a:r>
            <a:endParaRPr lang="zh-CN" altLang="en-US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60960" y="1233620"/>
            <a:ext cx="12049760" cy="2534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600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 bwMode="auto">
          <a:xfrm>
            <a:off x="462110" y="64070"/>
            <a:ext cx="848884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Vehicle travelling data recorder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 bwMode="auto">
          <a:xfrm>
            <a:off x="309711" y="648845"/>
            <a:ext cx="10953077" cy="496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Data elements</a:t>
            </a:r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644073" y="1364469"/>
            <a:ext cx="0" cy="232189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 bwMode="auto">
          <a:xfrm>
            <a:off x="309711" y="1233620"/>
            <a:ext cx="2433487" cy="872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Vehicle velocity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</a:p>
        </p:txBody>
      </p:sp>
      <p:sp>
        <p:nvSpPr>
          <p:cNvPr id="9" name="文本框 8"/>
          <p:cNvSpPr txBox="1"/>
          <p:nvPr/>
        </p:nvSpPr>
        <p:spPr bwMode="auto">
          <a:xfrm>
            <a:off x="3041912" y="1233620"/>
            <a:ext cx="5065768" cy="25340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gnition switch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Brake switch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Turn signal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witch left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Turn signal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witch right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Driving-beam(main-beam)headlamp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Passing-beam(dipped-beam)headlamp</a:t>
            </a:r>
          </a:p>
        </p:txBody>
      </p:sp>
      <p:sp>
        <p:nvSpPr>
          <p:cNvPr id="10" name="文本框 9"/>
          <p:cNvSpPr txBox="1"/>
          <p:nvPr/>
        </p:nvSpPr>
        <p:spPr bwMode="auto">
          <a:xfrm>
            <a:off x="7342409" y="1233620"/>
            <a:ext cx="5418550" cy="21185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342900" indent="-342900">
              <a:lnSpc>
                <a:spcPct val="150000"/>
              </a:lnSpc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/>
              <a:t>Rear fog lamp</a:t>
            </a:r>
          </a:p>
          <a:p>
            <a:r>
              <a:rPr lang="en-US" altLang="zh-CN" dirty="0"/>
              <a:t>Reversing gear position</a:t>
            </a:r>
          </a:p>
          <a:p>
            <a:r>
              <a:rPr lang="en-US" altLang="zh-CN" dirty="0"/>
              <a:t>Safety belt status</a:t>
            </a:r>
          </a:p>
          <a:p>
            <a:r>
              <a:rPr lang="en-US" altLang="zh-CN" dirty="0"/>
              <a:t>Door(bus or coach: passenger door, truck: driver door)</a:t>
            </a: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462111" y="3783764"/>
            <a:ext cx="10953077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Performance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requirements</a:t>
            </a:r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 bwMode="auto">
          <a:xfrm>
            <a:off x="60960" y="4229742"/>
            <a:ext cx="6680369" cy="170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Time recording error: 24h, </a:t>
            </a:r>
            <a:r>
              <a:rPr lang="zh-CN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±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Velocity recording error: 0 km/h～220 km/h, ±2 km/h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Positioning: horizontal 15m, vertical 30m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Video quality: resolution  1280×720, 25 fps</a:t>
            </a:r>
          </a:p>
        </p:txBody>
      </p:sp>
      <p:sp>
        <p:nvSpPr>
          <p:cNvPr id="13" name="文本框 12"/>
          <p:cNvSpPr txBox="1"/>
          <p:nvPr/>
        </p:nvSpPr>
        <p:spPr bwMode="auto">
          <a:xfrm>
            <a:off x="5963920" y="3783764"/>
            <a:ext cx="6146800" cy="2949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Climate and environment adaptability test: high/ low temperature, damp heat test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Mechanical 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environment test: vibration, impact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Protection degree: IP43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Resistance to ignition interference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Electrostatic discharge immunity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Transient immunity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 bwMode="auto">
          <a:xfrm>
            <a:off x="309880" y="1311275"/>
            <a:ext cx="3496945" cy="29997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Self-checking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2543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Data communication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Safety warning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Display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Automatic time adjustment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Positioning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 bwMode="auto">
          <a:xfrm>
            <a:off x="4336415" y="1003300"/>
            <a:ext cx="6971665" cy="4611519"/>
          </a:xfrm>
          <a:prstGeom prst="rect">
            <a:avLst/>
          </a:prstGeom>
          <a:noFill/>
          <a:ln w="9525">
            <a:solidFill>
              <a:srgbClr val="25439D"/>
            </a:solidFill>
            <a:miter lim="800000"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en-US" altLang="zh-CN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Travelling status: time, position, average velocity per sec (from sensors or CAN), Reference speed (based on satellite positioning signal), Switching signal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Questionable points: 20s before the end of travel; 20s before power-off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Overtime driving: starting time/position, </a:t>
            </a:r>
            <a:r>
              <a:rPr lang="en-US" altLang="zh-C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ending time/position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Record</a:t>
            </a: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altLang="zh-CN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Meida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Facing driver and vehicle forward direction, acceleration pedal (electrical bus with length≥6m)</a:t>
            </a:r>
          </a:p>
        </p:txBody>
      </p:sp>
      <p:sp>
        <p:nvSpPr>
          <p:cNvPr id="12" name="文本框 11"/>
          <p:cNvSpPr txBox="1"/>
          <p:nvPr/>
        </p:nvSpPr>
        <p:spPr bwMode="auto">
          <a:xfrm>
            <a:off x="309711" y="648845"/>
            <a:ext cx="10953077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Functional requirements</a:t>
            </a:r>
            <a:r>
              <a: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 bwMode="auto">
          <a:xfrm>
            <a:off x="462110" y="64070"/>
            <a:ext cx="848884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Vehicle travelling data recorder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 bwMode="auto">
          <a:xfrm>
            <a:off x="462111" y="64070"/>
            <a:ext cx="609797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Ideas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 bwMode="auto">
          <a:xfrm>
            <a:off x="469815" y="831725"/>
            <a:ext cx="11252369" cy="58131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 data about vehicle operation and traffic accident can help improve the industry administration and vehicle safety. It is necessary to record those kinds of data.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These vehicles(</a:t>
            </a: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commercial bus and coach, heavy-duty truck, semi-trailer towing vehicle</a:t>
            </a: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) are required to be equipped with vehicle travelling data recorder in China. This device is able to record the data which is relevant to the traffic accident.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We need to consider the difference and relationship between vehicle travelling data recorder and HVEDR.  </a:t>
            </a: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We need further research to find potential problems if adopting HVEDR in the future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e.g. the conflict with vehicle travelling data recorder</a:t>
            </a:r>
            <a:r>
              <a:rPr lang="zh-CN" altLang="en-US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）</a:t>
            </a: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. </a:t>
            </a: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We hope the group to consider the practical situation in China. 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Of course, we are willing to share the our experience and we would also like to make a deep discussion with group.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59071" y="2298700"/>
            <a:ext cx="6507509" cy="16929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cene3d>
              <a:camera prst="orthographicFront"/>
              <a:lightRig rig="threePt" dir="t"/>
            </a:scene3d>
          </a:bodyPr>
          <a:lstStyle/>
          <a:p>
            <a:pPr marR="0" algn="ctr" defTabSz="914400" eaLnBrk="0" hangingPunct="0">
              <a:lnSpc>
                <a:spcPct val="90000"/>
              </a:lnSpc>
              <a:buClrTx/>
              <a:buSzTx/>
              <a:buFontTx/>
              <a:defRPr/>
            </a:pPr>
            <a:r>
              <a:rPr kumimoji="0" lang="en-US" altLang="zh-CN" sz="6000" b="1" kern="1200" cap="none" spc="0" normalizeH="0" baseline="0" noProof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51202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 sz="1200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bg2">
            <a:lumMod val="90000"/>
          </a:schemeClr>
        </a:solidFill>
        <a:ln>
          <a:noFill/>
        </a:ln>
      </a:spPr>
      <a:bodyPr rtlCol="0" anchor="ctr"/>
      <a:lstStyle>
        <a:defPPr algn="ctr" eaLnBrk="1" hangingPunct="1">
          <a:lnSpc>
            <a:spcPct val="100000"/>
          </a:lnSpc>
          <a:spcBef>
            <a:spcPct val="0"/>
          </a:spcBef>
          <a:buFont typeface="Arial" panose="020B0604020202020204" pitchFamily="34" charset="0"/>
          <a:buNone/>
          <a:defRPr sz="1600">
            <a:solidFill>
              <a:srgbClr val="FFFFFF"/>
            </a:solidFill>
            <a:latin typeface="Arial Narrow" panose="020B0606020202030204" pitchFamily="34" charset="0"/>
            <a:ea typeface="微软雅黑" panose="020B0503020204020204" pitchFamily="34" charset="-122"/>
          </a:defRPr>
        </a:defPPr>
      </a:lst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3600" b="1" i="0" u="none" strike="noStrike" kern="1200" cap="none" spc="0" normalizeH="0" baseline="0" noProof="0" dirty="0" smtClean="0">
            <a:ln>
              <a:noFill/>
            </a:ln>
            <a:solidFill>
              <a:srgbClr val="003081"/>
            </a:solidFill>
            <a:effectLst/>
            <a:uLnTx/>
            <a:uFillTx/>
            <a:latin typeface="微软雅黑" panose="020B0503020204020204" pitchFamily="34" charset="-122"/>
            <a:ea typeface="微软雅黑" panose="020B0503020204020204" pitchFamily="34" charset="-122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647</Words>
  <Application>Microsoft Office PowerPoint</Application>
  <PresentationFormat>Widescreen</PresentationFormat>
  <Paragraphs>96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Segoe UI</vt:lpstr>
      <vt:lpstr>Wingdings</vt:lpstr>
      <vt:lpstr>1_Office 主题</vt:lpstr>
      <vt:lpstr>The introduction of the HVEDR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Mingnan Zhao</dc:creator>
  <cp:lastModifiedBy>Scott Schmidt</cp:lastModifiedBy>
  <cp:revision>2568</cp:revision>
  <cp:lastPrinted>2016-01-18T14:48:00Z</cp:lastPrinted>
  <dcterms:created xsi:type="dcterms:W3CDTF">2015-12-17T14:56:00Z</dcterms:created>
  <dcterms:modified xsi:type="dcterms:W3CDTF">2022-01-27T16:19:44Z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2052-11.8.2.10393</vt:lpwstr>
  </property>
  <property fmtid="{D5CDD505-2E9C-101B-9397-08002B2CF9AE}" pid="3" name="KSORubyTemplateID">
    <vt:lpwstr>13</vt:lpwstr>
  </property>
  <property fmtid="{D5CDD505-2E9C-101B-9397-08002B2CF9AE}" pid="4" name="ICV">
    <vt:lpwstr>3B32E95DF48C43EDA888453443B2E38D</vt:lpwstr>
  </property>
</Properties>
</file>